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9" r:id="rId3"/>
    <p:sldId id="268" r:id="rId4"/>
    <p:sldId id="261" r:id="rId5"/>
    <p:sldId id="262" r:id="rId6"/>
    <p:sldId id="263" r:id="rId7"/>
    <p:sldId id="264" r:id="rId8"/>
    <p:sldId id="265" r:id="rId9"/>
    <p:sldId id="266" r:id="rId10"/>
    <p:sldId id="269" r:id="rId11"/>
    <p:sldId id="270" r:id="rId12"/>
    <p:sldId id="272" r:id="rId13"/>
    <p:sldId id="273" r:id="rId14"/>
    <p:sldId id="267" r:id="rId15"/>
    <p:sldId id="260" r:id="rId16"/>
    <p:sldId id="271" r:id="rId17"/>
    <p:sldId id="258" r:id="rId18"/>
    <p:sldId id="257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5" autoAdjust="0"/>
    <p:restoredTop sz="94660"/>
  </p:normalViewPr>
  <p:slideViewPr>
    <p:cSldViewPr snapToGrid="0">
      <p:cViewPr varScale="1">
        <p:scale>
          <a:sx n="75" d="100"/>
          <a:sy n="75" d="100"/>
        </p:scale>
        <p:origin x="2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C4BF6-863F-4C85-B167-45FB60A71B07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8AEC96-AD21-4405-ADDA-80A7CA87C5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792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012CF-1DFE-45A5-9003-AD0450136CE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24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4525" indent="-2786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4654" indent="-22293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0515" indent="-22293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06376" indent="-22293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52238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898099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43961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789822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9686D09-E2F7-44E4-82D1-F301E3ECC7A0}" type="slidenum">
              <a:rPr lang="en-US" smtClean="0"/>
              <a:pPr eaLnBrk="1" hangingPunct="1"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3882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4525" indent="-2786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4654" indent="-22293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0515" indent="-22293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06376" indent="-22293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52238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898099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43961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789822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6489CEB-37F9-426C-8D0A-2F1ACD8406F6}" type="slidenum">
              <a:rPr lang="en-US" smtClean="0"/>
              <a:pPr eaLnBrk="1" hangingPunct="1"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46841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Founders wanted</a:t>
            </a:r>
            <a:r>
              <a:rPr lang="en-US" baseline="0" dirty="0" smtClean="0"/>
              <a:t> to create a flexible system that would change with the times and circumstances.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8AEC96-AD21-4405-ADDA-80A7CA87C51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484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393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17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069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2" y="228600"/>
            <a:ext cx="10687049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600200"/>
            <a:ext cx="51816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6197600" y="1600200"/>
            <a:ext cx="5181600" cy="44196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AE71D-997F-480F-B75E-538D1B4E36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21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1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147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95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349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67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409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511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71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DE45-2382-47C7-B64E-C26FFD39672B}" type="datetimeFigureOut">
              <a:rPr lang="en-US" smtClean="0"/>
              <a:t>1/21/2015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67717-2658-4E2A-9670-CDA27F2AA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898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1.jpeg"/><Relationship Id="rId5" Type="http://schemas.openxmlformats.org/officeDocument/2006/relationships/hyperlink" Target="http://videoservicesondemand/?a=3164&amp;s=00:13:36:06&amp;e=00:14:47:00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videoservicesondemand/?a=79143&amp;ch=2" TargetMode="Externa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://videoservicesondemand/?a=79143&amp;s=00:19:27:07&amp;e=00:20:45:04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videoservicesondemand/?a=79143&amp;s=00:18:09:00&amp;e=00:19:27:00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Scene_at_the_Signing_of_the_Constitution_of_the_United_States.pn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hyperlink" Target="../../American%20History/Unit%203%20-%20Road%20to%20Revolution/Independence%20Images/Videos.%20%20Blows%20Must%20Decide/C.%20%20%20The_Continental_Congress_Meets.asf" TargetMode="Externa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Rhode_Island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U.S. Constitution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Goals: </a:t>
            </a:r>
            <a:br>
              <a:rPr lang="en-US" dirty="0" smtClean="0"/>
            </a:br>
            <a:r>
              <a:rPr lang="en-US" dirty="0" smtClean="0"/>
              <a:t>Interpret the intentions of the preamble</a:t>
            </a:r>
            <a:br>
              <a:rPr lang="en-US" dirty="0" smtClean="0"/>
            </a:br>
            <a:r>
              <a:rPr lang="en-US" dirty="0" smtClean="0"/>
              <a:t>Explain the viewpoints of the Federalists and Anti-Federalists</a:t>
            </a:r>
            <a:br>
              <a:rPr lang="en-US" dirty="0" smtClean="0"/>
            </a:br>
            <a:r>
              <a:rPr lang="en-US" dirty="0" smtClean="0"/>
              <a:t>Describe how the Constitution limits the powers of government through checks and balances.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00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Great Compromise</a:t>
            </a:r>
          </a:p>
        </p:txBody>
      </p:sp>
      <p:sp>
        <p:nvSpPr>
          <p:cNvPr id="19459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9460" name="Picture 4" descr="great_compromis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0450"/>
            <a:ext cx="9144000" cy="556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471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457200"/>
            <a:ext cx="8110538" cy="6858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bg1"/>
                </a:solidFill>
              </a:rPr>
              <a:t>Just like all other conflicts, they settle with </a:t>
            </a:r>
            <a:r>
              <a:rPr lang="en-US" sz="2800" i="1" u="sng" dirty="0">
                <a:solidFill>
                  <a:schemeClr val="bg1"/>
                </a:solidFill>
              </a:rPr>
              <a:t>compromise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371600"/>
            <a:ext cx="3886200" cy="5486400"/>
          </a:xfrm>
        </p:spPr>
        <p:txBody>
          <a:bodyPr rtlCol="0">
            <a:normAutofit lnSpcReduction="10000"/>
          </a:bodyPr>
          <a:lstStyle/>
          <a:p>
            <a:pPr marL="0" indent="0">
              <a:buNone/>
              <a:defRPr/>
            </a:pPr>
            <a:r>
              <a:rPr lang="en-US" sz="2000" b="1" u="sng" dirty="0"/>
              <a:t>Great Compromise</a:t>
            </a:r>
          </a:p>
          <a:p>
            <a:pPr marL="0" indent="0">
              <a:buNone/>
              <a:defRPr/>
            </a:pPr>
            <a:r>
              <a:rPr lang="en-US" sz="1600" dirty="0"/>
              <a:t>A compromise between large and small populated states (VA &amp; NJ Plans):</a:t>
            </a:r>
          </a:p>
          <a:p>
            <a:pPr marL="1254125" indent="-1077913">
              <a:buNone/>
              <a:defRPr/>
            </a:pPr>
            <a:r>
              <a:rPr lang="en-US" sz="1600" dirty="0"/>
              <a:t>a two house legislature—</a:t>
            </a:r>
          </a:p>
          <a:p>
            <a:pPr marL="1254125" indent="-1077913">
              <a:buNone/>
              <a:defRPr/>
            </a:pPr>
            <a:r>
              <a:rPr lang="en-US" sz="1600" dirty="0"/>
              <a:t>one house equal representation, </a:t>
            </a:r>
          </a:p>
          <a:p>
            <a:pPr marL="1254125" indent="-1077913">
              <a:buNone/>
              <a:defRPr/>
            </a:pPr>
            <a:r>
              <a:rPr lang="en-US" sz="1600" dirty="0"/>
              <a:t>other house proportional</a:t>
            </a:r>
          </a:p>
          <a:p>
            <a:pPr marL="0" indent="0">
              <a:buNone/>
              <a:defRPr/>
            </a:pPr>
            <a:endParaRPr lang="en-US" sz="1800" b="1" u="sng" dirty="0"/>
          </a:p>
          <a:p>
            <a:pPr marL="0" indent="0">
              <a:buNone/>
              <a:defRPr/>
            </a:pPr>
            <a:r>
              <a:rPr lang="en-US" sz="2000" b="1" u="sng" dirty="0"/>
              <a:t>3/5 Compromise</a:t>
            </a:r>
          </a:p>
          <a:p>
            <a:pPr marL="0" indent="0">
              <a:buNone/>
              <a:defRPr/>
            </a:pPr>
            <a:r>
              <a:rPr lang="en-US" sz="1600" dirty="0"/>
              <a:t>A compromise to get the southern states to agree to the Great Compromise.   </a:t>
            </a:r>
          </a:p>
          <a:p>
            <a:pPr marL="0" indent="0">
              <a:buNone/>
              <a:defRPr/>
            </a:pPr>
            <a:endParaRPr lang="en-US" sz="800" dirty="0"/>
          </a:p>
          <a:p>
            <a:pPr marL="0" indent="0">
              <a:buNone/>
              <a:defRPr/>
            </a:pPr>
            <a:r>
              <a:rPr lang="en-US" sz="1600" dirty="0"/>
              <a:t>The southern states would not agree to the plan unless they could count their slaves under their population.  The northern states objected counting slaves.</a:t>
            </a:r>
          </a:p>
          <a:p>
            <a:pPr marL="0" indent="0">
              <a:buNone/>
              <a:defRPr/>
            </a:pPr>
            <a:endParaRPr lang="en-US" sz="800" dirty="0"/>
          </a:p>
          <a:p>
            <a:pPr marL="0" indent="0">
              <a:buNone/>
              <a:defRPr/>
            </a:pPr>
            <a:r>
              <a:rPr lang="en-US" sz="1600" dirty="0"/>
              <a:t>A compromise was made to count each slave as 3/5</a:t>
            </a:r>
            <a:r>
              <a:rPr lang="en-US" sz="1600" baseline="30000" dirty="0"/>
              <a:t>th</a:t>
            </a:r>
            <a:r>
              <a:rPr lang="en-US" sz="1600" dirty="0"/>
              <a:t> a person for proportional representation.   Also, to build a U.S. capital in the southern state of Virginia.</a:t>
            </a:r>
          </a:p>
        </p:txBody>
      </p:sp>
      <p:sp>
        <p:nvSpPr>
          <p:cNvPr id="362504" name="Text Box 8"/>
          <p:cNvSpPr txBox="1">
            <a:spLocks noChangeArrowheads="1"/>
          </p:cNvSpPr>
          <p:nvPr/>
        </p:nvSpPr>
        <p:spPr bwMode="auto">
          <a:xfrm>
            <a:off x="1752600" y="1447801"/>
            <a:ext cx="510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endParaRPr lang="en-US" b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20485" name="Picture 1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1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1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1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1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2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2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2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Picture 2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5" name="Picture 2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6" name="Picture 2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7" name="Picture 2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8" name="Picture 2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9" name="Picture 28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0" name="Picture 2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1" name="Picture 30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2" name="Picture 31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3" name="Picture 32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4" name="Picture 33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5" name="Picture 34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6" name="Picture 3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7" name="Picture 3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8" name="Picture 37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9" name="Picture 38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0" name="Picture 3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1" name="Picture 40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2" name="Picture 41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3" name="Picture 42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4" name="Picture 43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5" name="Picture 4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6" name="Picture 4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7" name="Picture 4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8" name="Picture 4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9" name="Picture 4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0" name="Picture 4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1" name="Picture 5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2" name="Picture 5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3" name="Picture 5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4" name="Picture 5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5" name="Picture 54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6" name="Picture 5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7" name="Picture 5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8" name="Picture 57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9" name="Picture 58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0" name="Picture 5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1" name="Picture 60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2" name="Picture 61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3" name="Picture 62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4" name="Picture 63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5" name="Picture 64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6" name="Picture 6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7" name="Picture 6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8" name="Picture 67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9" name="Picture 6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0" name="Picture 6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1" name="Picture 7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2" name="Picture 7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3" name="Picture 7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4" name="Picture 7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5" name="Picture 7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6" name="Picture 7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7" name="Picture 7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8" name="Picture 7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9" name="Picture 7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0" name="Picture 7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1" name="Picture 8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2" name="Picture 8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3" name="Picture 8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4" name="Picture 8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5" name="Picture 84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6" name="Picture 8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7" name="Picture 8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8" name="Picture 87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9" name="Picture 88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0" name="Picture 8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1" name="Picture 86" descr="File:Slavery in the 13 colonies.jp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600200"/>
            <a:ext cx="4503738" cy="500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06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457200"/>
            <a:ext cx="8110538" cy="6858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2800" b="1">
                <a:solidFill>
                  <a:schemeClr val="bg1"/>
                </a:solidFill>
              </a:rPr>
              <a:t>Notes:</a:t>
            </a:r>
            <a:br>
              <a:rPr lang="en-US" sz="2800" b="1">
                <a:solidFill>
                  <a:schemeClr val="bg1"/>
                </a:solidFill>
              </a:rPr>
            </a:br>
            <a:r>
              <a:rPr lang="en-US" sz="2800" b="1">
                <a:solidFill>
                  <a:schemeClr val="bg1"/>
                </a:solidFill>
              </a:rPr>
              <a:t>The Constitutional Convention                  #7		</a:t>
            </a:r>
          </a:p>
        </p:txBody>
      </p:sp>
      <p:sp>
        <p:nvSpPr>
          <p:cNvPr id="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371600"/>
            <a:ext cx="9144000" cy="4495800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en-US" sz="2000" b="1" u="sng" dirty="0"/>
              <a:t>Virginia Plan</a:t>
            </a:r>
            <a:endParaRPr lang="en-US" sz="2000" b="1" dirty="0"/>
          </a:p>
          <a:p>
            <a:pPr marL="0" indent="0">
              <a:buNone/>
              <a:defRPr/>
            </a:pPr>
            <a:r>
              <a:rPr lang="en-US" sz="1600" dirty="0"/>
              <a:t>A proposal to change the Articles of Confederation government. This plan favored states with large populations.   It called for the following:</a:t>
            </a:r>
          </a:p>
          <a:p>
            <a:pPr marL="0" indent="0">
              <a:buNone/>
              <a:defRPr/>
            </a:pPr>
            <a:r>
              <a:rPr lang="en-US" sz="1600" dirty="0"/>
              <a:t>	1.   A Chief Executive</a:t>
            </a:r>
          </a:p>
          <a:p>
            <a:pPr marL="0" indent="0">
              <a:buNone/>
              <a:defRPr/>
            </a:pPr>
            <a:r>
              <a:rPr lang="en-US" sz="1600" dirty="0"/>
              <a:t>	2.   Court System</a:t>
            </a:r>
          </a:p>
          <a:p>
            <a:pPr marL="0" indent="0">
              <a:buNone/>
              <a:defRPr/>
            </a:pPr>
            <a:r>
              <a:rPr lang="en-US" sz="1600" dirty="0"/>
              <a:t>	3.   Number of people in congress determined by population – </a:t>
            </a:r>
            <a:r>
              <a:rPr lang="en-US" sz="1600" b="1" u="sng" dirty="0"/>
              <a:t>Proportional Representation</a:t>
            </a:r>
          </a:p>
          <a:p>
            <a:pPr marL="0" indent="0">
              <a:buNone/>
              <a:defRPr/>
            </a:pPr>
            <a:r>
              <a:rPr lang="en-US" sz="1600" dirty="0"/>
              <a:t>                    (larger states get to send more representatives)</a:t>
            </a:r>
          </a:p>
          <a:p>
            <a:pPr marL="0" indent="0">
              <a:buNone/>
              <a:defRPr/>
            </a:pPr>
            <a:endParaRPr lang="en-US" sz="1200" dirty="0"/>
          </a:p>
          <a:p>
            <a:pPr marL="0" indent="0">
              <a:buNone/>
              <a:defRPr/>
            </a:pPr>
            <a:r>
              <a:rPr lang="en-US" sz="2000" b="1" u="sng" dirty="0"/>
              <a:t>New Jersey Plan</a:t>
            </a:r>
            <a:endParaRPr lang="en-US" sz="2000" b="1" dirty="0"/>
          </a:p>
          <a:p>
            <a:pPr marL="0" indent="0">
              <a:buNone/>
              <a:defRPr/>
            </a:pPr>
            <a:r>
              <a:rPr lang="en-US" sz="1600" dirty="0"/>
              <a:t>A proposal favoring smaller state populations.  Called for the following change to the Virginia Plan:  </a:t>
            </a:r>
          </a:p>
          <a:p>
            <a:pPr marL="1254125" indent="0">
              <a:buNone/>
              <a:defRPr/>
            </a:pPr>
            <a:r>
              <a:rPr lang="en-US" sz="1600" b="1" u="sng" dirty="0"/>
              <a:t>equal representation</a:t>
            </a:r>
            <a:r>
              <a:rPr lang="en-US" sz="1600" dirty="0"/>
              <a:t>— Each state sends one person regardless of how many people live there. </a:t>
            </a:r>
          </a:p>
        </p:txBody>
      </p:sp>
      <p:sp>
        <p:nvSpPr>
          <p:cNvPr id="362504" name="Text Box 8"/>
          <p:cNvSpPr txBox="1">
            <a:spLocks noChangeArrowheads="1"/>
          </p:cNvSpPr>
          <p:nvPr/>
        </p:nvSpPr>
        <p:spPr bwMode="auto">
          <a:xfrm>
            <a:off x="1752600" y="1447801"/>
            <a:ext cx="510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endParaRPr lang="en-US" b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17413" name="Picture 1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1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1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1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8" name="Picture 1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9" name="Picture 2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2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1" name="Picture 2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2" name="Picture 2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3" name="Picture 2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4" name="Picture 2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5" name="Picture 2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6" name="Picture 2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7" name="Picture 28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8" name="Picture 2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9" name="Picture 30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0" name="Picture 31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1" name="Picture 32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2" name="Picture 33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3" name="Picture 34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4" name="Picture 3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5" name="Picture 3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6" name="Picture 37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7" name="Picture 38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8" name="Picture 3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39" name="Picture 40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0" name="Picture 41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1" name="Picture 42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2" name="Picture 43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3" name="Picture 4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4" name="Picture 4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5" name="Picture 4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6" name="Picture 4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7" name="Picture 4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8" name="Picture 4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49" name="Picture 5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0" name="Picture 5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1" name="Picture 5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2" name="Picture 5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3" name="Picture 54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4" name="Picture 5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5" name="Picture 5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6" name="Picture 57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7" name="Picture 58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8" name="Picture 5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59" name="Picture 60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0" name="Picture 61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1" name="Picture 62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2" name="Picture 63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3" name="Picture 64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4" name="Picture 6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5" name="Picture 6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6" name="Picture 67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7" name="Picture 6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8" name="Picture 6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69" name="Picture 7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0" name="Picture 7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1" name="Picture 7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2" name="Picture 7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3" name="Picture 7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4" name="Picture 7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5" name="Picture 7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6" name="Picture 7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7" name="Picture 7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8" name="Picture 7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79" name="Picture 8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80" name="Picture 8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81" name="Picture 8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82" name="Picture 8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83" name="Picture 84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84" name="Picture 8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85" name="Picture 8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86" name="Picture 87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87" name="Picture 88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88" name="Picture 8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89" name="Rectangle 82"/>
          <p:cNvSpPr>
            <a:spLocks noChangeArrowheads="1"/>
          </p:cNvSpPr>
          <p:nvPr/>
        </p:nvSpPr>
        <p:spPr bwMode="auto">
          <a:xfrm>
            <a:off x="5486400" y="6488114"/>
            <a:ext cx="5181600" cy="3698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hlinkClick r:id="rId5"/>
              </a:rPr>
              <a:t>http://videoservicesondemand/?a=79143&amp;ch=2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10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457200"/>
            <a:ext cx="8110538" cy="685800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en-US" sz="2800" b="1" dirty="0">
                <a:solidFill>
                  <a:schemeClr val="bg1"/>
                </a:solidFill>
              </a:rPr>
              <a:t>Notes:</a:t>
            </a:r>
            <a:br>
              <a:rPr lang="en-US" sz="2800" b="1" dirty="0">
                <a:solidFill>
                  <a:schemeClr val="bg1"/>
                </a:solidFill>
              </a:rPr>
            </a:br>
            <a:r>
              <a:rPr lang="en-US" sz="2800" b="1" dirty="0">
                <a:solidFill>
                  <a:schemeClr val="bg1"/>
                </a:solidFill>
              </a:rPr>
              <a:t>The Constitutional Convention                  #7		</a:t>
            </a:r>
          </a:p>
        </p:txBody>
      </p:sp>
      <p:sp>
        <p:nvSpPr>
          <p:cNvPr id="362504" name="Text Box 8"/>
          <p:cNvSpPr txBox="1">
            <a:spLocks noChangeArrowheads="1"/>
          </p:cNvSpPr>
          <p:nvPr/>
        </p:nvSpPr>
        <p:spPr bwMode="auto">
          <a:xfrm>
            <a:off x="1752600" y="1447801"/>
            <a:ext cx="5105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  <a:defRPr/>
            </a:pPr>
            <a:endParaRPr lang="en-US" b="1" dirty="0">
              <a:latin typeface="Arial" charset="0"/>
              <a:cs typeface="Arial" charset="0"/>
            </a:endParaRPr>
          </a:p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pic>
        <p:nvPicPr>
          <p:cNvPr id="18436" name="Picture 1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1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1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1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Picture 1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2" name="Picture 2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2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4" name="Picture 2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Picture 2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6" name="Picture 2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7" name="Picture 2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8" name="Picture 2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9" name="Picture 2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28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1" name="Picture 2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2" name="Picture 30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3" name="Picture 31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4" name="Picture 32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5" name="Picture 33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6" name="Picture 34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7" name="Picture 3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8" name="Picture 3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9" name="Picture 37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0" name="Picture 38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1" name="Picture 3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2" name="Picture 40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3" name="Picture 41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4" name="Picture 42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5" name="Picture 43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6" name="Picture 4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7" name="Picture 4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8" name="Picture 4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69" name="Picture 4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0" name="Picture 4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1" name="Picture 4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2" name="Picture 5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3" name="Picture 5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4" name="Picture 5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5" name="Picture 5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6" name="Picture 54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7" name="Picture 5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8" name="Picture 5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79" name="Picture 57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0" name="Picture 58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1" name="Picture 5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2" name="Picture 60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3" name="Picture 61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4" name="Picture 62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5" name="Picture 63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6" name="Picture 64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7" name="Picture 6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8" name="Picture 6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89" name="Picture 67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0" name="Picture 6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1" name="Picture 6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2" name="Picture 7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3" name="Picture 7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4" name="Picture 7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5" name="Picture 7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6" name="Picture 74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7" name="Picture 75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8" name="Picture 76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99" name="Picture 77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0" name="Picture 78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1" name="Picture 79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2" name="Picture 80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3" name="Picture 81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4" name="Picture 82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5" name="Picture 83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6" name="Picture 84" descr="Collap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133350" cy="13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7" name="Picture 85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8" name="Picture 86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09" name="Picture 87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10" name="Picture 88" descr="http://safari2.volusia.k12.fl.us/SAFARI/images/play_button_transp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"/>
            <a:ext cx="142875" cy="14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11" name="Picture 89" descr="http://safari2.volusia.k12.fl.us/SAFARI/images/but_playlist_ad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42875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512" name="Picture 82" descr="http://www.learnwellgraphics.com/app/webroot/img/Image/2.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371600"/>
            <a:ext cx="8435975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13" name="Rectangle 83"/>
          <p:cNvSpPr>
            <a:spLocks noChangeArrowheads="1"/>
          </p:cNvSpPr>
          <p:nvPr/>
        </p:nvSpPr>
        <p:spPr bwMode="auto">
          <a:xfrm>
            <a:off x="1676400" y="3733800"/>
            <a:ext cx="8229600" cy="36988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>
                <a:hlinkClick r:id="rId6"/>
              </a:rPr>
              <a:t>http://videoservicesondemand/?a=79143&amp;s=00:18:09:00&amp;e=00:19:27:00</a:t>
            </a:r>
            <a:endParaRPr lang="en-US"/>
          </a:p>
        </p:txBody>
      </p:sp>
      <p:sp>
        <p:nvSpPr>
          <p:cNvPr id="18514" name="Rectangle 86"/>
          <p:cNvSpPr>
            <a:spLocks noChangeArrowheads="1"/>
          </p:cNvSpPr>
          <p:nvPr/>
        </p:nvSpPr>
        <p:spPr bwMode="auto">
          <a:xfrm>
            <a:off x="7848600" y="6027738"/>
            <a:ext cx="2819400" cy="830262"/>
          </a:xfrm>
          <a:prstGeom prst="rect">
            <a:avLst/>
          </a:prstGeom>
          <a:solidFill>
            <a:srgbClr val="92D05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600">
                <a:hlinkClick r:id="rId7"/>
              </a:rPr>
              <a:t>http://videoservicesondemand/?a=79143&amp;s=00:19:27:07&amp;e=00:20:45:04</a:t>
            </a:r>
            <a:endParaRPr lang="en-US" sz="1600"/>
          </a:p>
        </p:txBody>
      </p:sp>
      <p:sp>
        <p:nvSpPr>
          <p:cNvPr id="89" name="Rectangle 3"/>
          <p:cNvSpPr txBox="1">
            <a:spLocks noChangeArrowheads="1"/>
          </p:cNvSpPr>
          <p:nvPr/>
        </p:nvSpPr>
        <p:spPr bwMode="auto">
          <a:xfrm>
            <a:off x="1524000" y="4343400"/>
            <a:ext cx="3886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2000" b="1" u="sng" kern="0" dirty="0"/>
              <a:t>Great Compromise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r>
              <a:rPr lang="en-US" sz="1600" kern="0" dirty="0"/>
              <a:t>A compromise between large and small populated states (VA &amp; NJ Plans):</a:t>
            </a:r>
          </a:p>
          <a:p>
            <a:pPr marL="1254125" indent="-1077913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1600" kern="0" dirty="0"/>
              <a:t>a two house legislature—</a:t>
            </a:r>
          </a:p>
          <a:p>
            <a:pPr marL="1254125" indent="-1077913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1600" kern="0" dirty="0"/>
              <a:t>one house equal representation, </a:t>
            </a:r>
          </a:p>
          <a:p>
            <a:pPr marL="1254125" indent="-1077913">
              <a:spcBef>
                <a:spcPct val="20000"/>
              </a:spcBef>
              <a:buClr>
                <a:schemeClr val="hlink"/>
              </a:buClr>
              <a:buSzPct val="80000"/>
              <a:defRPr/>
            </a:pPr>
            <a:r>
              <a:rPr lang="en-US" sz="1600" kern="0" dirty="0"/>
              <a:t>other house proportional</a:t>
            </a:r>
          </a:p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  <a:defRPr/>
            </a:pPr>
            <a:endParaRPr lang="en-US" sz="2000" b="1" u="sng" kern="0" dirty="0"/>
          </a:p>
        </p:txBody>
      </p:sp>
    </p:spTree>
    <p:extLst>
      <p:ext uri="{BB962C8B-B14F-4D97-AF65-F5344CB8AC3E}">
        <p14:creationId xmlns:p14="http://schemas.microsoft.com/office/powerpoint/2010/main" val="221261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719264" y="228600"/>
            <a:ext cx="8110537" cy="914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b="1">
                <a:solidFill>
                  <a:schemeClr val="bg1"/>
                </a:solidFill>
              </a:rPr>
              <a:t>Notes:</a:t>
            </a:r>
            <a:br>
              <a:rPr lang="en-US" sz="2800" b="1">
                <a:solidFill>
                  <a:schemeClr val="bg1"/>
                </a:solidFill>
              </a:rPr>
            </a:br>
            <a:r>
              <a:rPr lang="en-US" sz="2800" b="1">
                <a:solidFill>
                  <a:schemeClr val="bg1"/>
                </a:solidFill>
              </a:rPr>
              <a:t>The U.S. Constitution                                    #8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295400"/>
            <a:ext cx="6172200" cy="3276600"/>
          </a:xfrm>
        </p:spPr>
        <p:txBody>
          <a:bodyPr rtlCol="0">
            <a:normAutofit/>
          </a:bodyPr>
          <a:lstStyle/>
          <a:p>
            <a:pPr marL="0" indent="0">
              <a:buNone/>
              <a:defRPr/>
            </a:pPr>
            <a:r>
              <a:rPr lang="en-US" sz="2400" b="1" dirty="0">
                <a:solidFill>
                  <a:srgbClr val="990000"/>
                </a:solidFill>
              </a:rPr>
              <a:t>The Preamble</a:t>
            </a:r>
          </a:p>
          <a:p>
            <a:pPr marL="0" indent="0">
              <a:buNone/>
              <a:defRPr/>
            </a:pPr>
            <a:endParaRPr lang="en-US" sz="800" u="sng" dirty="0"/>
          </a:p>
          <a:p>
            <a:pPr marL="457200" indent="-457200">
              <a:buClr>
                <a:srgbClr val="000099"/>
              </a:buClr>
              <a:buSzPct val="100000"/>
              <a:buFont typeface="+mj-lt"/>
              <a:buAutoNum type="arabicPeriod"/>
              <a:defRPr/>
            </a:pPr>
            <a:r>
              <a:rPr lang="en-US" sz="2000" b="1" u="sng" dirty="0"/>
              <a:t>In Order to Form a More Perfect Union</a:t>
            </a:r>
          </a:p>
          <a:p>
            <a:pPr marL="398463" lvl="1" indent="1588">
              <a:buClr>
                <a:srgbClr val="000099"/>
              </a:buClr>
              <a:buNone/>
              <a:defRPr/>
            </a:pPr>
            <a:r>
              <a:rPr lang="en-US" sz="1600" i="1" dirty="0"/>
              <a:t>Articles of Confederation were flawed and needed to be changed.   The Constitution is not perfect—it can be changed!</a:t>
            </a:r>
          </a:p>
          <a:p>
            <a:pPr marL="457200" indent="-457200">
              <a:buClr>
                <a:srgbClr val="000099"/>
              </a:buClr>
              <a:buSzPct val="100000"/>
              <a:buFont typeface="Wingdings" pitchFamily="2" charset="2"/>
              <a:buAutoNum type="arabicPeriod" startAt="2"/>
              <a:defRPr/>
            </a:pPr>
            <a:r>
              <a:rPr lang="en-US" sz="2000" b="1" u="sng" dirty="0"/>
              <a:t>Establish Justice</a:t>
            </a:r>
          </a:p>
          <a:p>
            <a:pPr marL="398463" lvl="1" indent="1588">
              <a:buClr>
                <a:srgbClr val="000099"/>
              </a:buClr>
              <a:buNone/>
              <a:defRPr/>
            </a:pPr>
            <a:r>
              <a:rPr lang="en-US" sz="1600" i="1" dirty="0"/>
              <a:t>Articles of Confederation did not have a Federal court system.  We need courts to protect individuals and states.</a:t>
            </a:r>
            <a:endParaRPr lang="en-US" sz="2000" i="1" dirty="0"/>
          </a:p>
        </p:txBody>
      </p:sp>
      <p:pic>
        <p:nvPicPr>
          <p:cNvPr id="22532" name="Picture 2" descr="http://www.usconstitution.net/gifs/kids/c4_cons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1905000"/>
            <a:ext cx="25908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24000" y="3657600"/>
            <a:ext cx="9144000" cy="3232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rgbClr val="000099"/>
              </a:buClr>
              <a:buFont typeface="+mj-lt"/>
              <a:buAutoNum type="arabicPeriod" startAt="3"/>
              <a:defRPr/>
            </a:pPr>
            <a:r>
              <a:rPr lang="en-US" sz="2000" b="1" u="sng" dirty="0">
                <a:latin typeface="Arial" charset="0"/>
                <a:cs typeface="Arial" charset="0"/>
              </a:rPr>
              <a:t>Insure Domestic Tranquility</a:t>
            </a:r>
          </a:p>
          <a:p>
            <a:pPr marL="398463" lvl="1" indent="1588">
              <a:buClr>
                <a:srgbClr val="000099"/>
              </a:buClr>
              <a:defRPr/>
            </a:pPr>
            <a:r>
              <a:rPr lang="en-US" sz="1600" i="1" dirty="0">
                <a:latin typeface="Arial" charset="0"/>
                <a:cs typeface="Arial" charset="0"/>
              </a:rPr>
              <a:t>The Federal government needs to help protect us from being harmed by other citizens or even the state in which we live.</a:t>
            </a:r>
          </a:p>
          <a:p>
            <a:pPr marL="398463" lvl="1" indent="1588">
              <a:buClr>
                <a:srgbClr val="000099"/>
              </a:buClr>
              <a:defRPr/>
            </a:pPr>
            <a:endParaRPr lang="en-US" sz="800" i="1" dirty="0">
              <a:latin typeface="Arial" charset="0"/>
              <a:cs typeface="Arial" charset="0"/>
            </a:endParaRPr>
          </a:p>
          <a:p>
            <a:pPr marL="400050" indent="-457200">
              <a:buClr>
                <a:srgbClr val="000099"/>
              </a:buClr>
              <a:buFont typeface="+mj-lt"/>
              <a:buAutoNum type="arabicPeriod" startAt="4"/>
              <a:defRPr/>
            </a:pPr>
            <a:r>
              <a:rPr lang="en-US" sz="2000" b="1" u="sng" dirty="0">
                <a:latin typeface="Arial" charset="0"/>
                <a:cs typeface="Arial" charset="0"/>
              </a:rPr>
              <a:t>Provide for the Common Defense</a:t>
            </a:r>
          </a:p>
          <a:p>
            <a:pPr marL="857250" lvl="1" indent="-457200">
              <a:buClr>
                <a:srgbClr val="000099"/>
              </a:buClr>
              <a:defRPr/>
            </a:pPr>
            <a:r>
              <a:rPr lang="en-US" sz="1600" i="1" dirty="0">
                <a:latin typeface="Arial" charset="0"/>
                <a:cs typeface="Arial" charset="0"/>
              </a:rPr>
              <a:t>The Federal government must have a strong armed forces to protect us from other countries.</a:t>
            </a:r>
          </a:p>
          <a:p>
            <a:pPr marL="857250" lvl="1" indent="-457200">
              <a:buClr>
                <a:srgbClr val="000099"/>
              </a:buClr>
              <a:defRPr/>
            </a:pPr>
            <a:endParaRPr lang="en-US" sz="800" i="1" dirty="0">
              <a:latin typeface="Arial" charset="0"/>
              <a:cs typeface="Arial" charset="0"/>
            </a:endParaRPr>
          </a:p>
          <a:p>
            <a:pPr marL="400050" indent="-457200">
              <a:buClr>
                <a:srgbClr val="000099"/>
              </a:buClr>
              <a:buFont typeface="+mj-lt"/>
              <a:buAutoNum type="arabicPeriod" startAt="4"/>
              <a:defRPr/>
            </a:pPr>
            <a:r>
              <a:rPr lang="en-US" sz="2000" b="1" u="sng" dirty="0">
                <a:latin typeface="Arial" charset="0"/>
                <a:cs typeface="Arial" charset="0"/>
              </a:rPr>
              <a:t>Promote the General Welfare</a:t>
            </a:r>
          </a:p>
          <a:p>
            <a:pPr marL="857250" lvl="1" indent="-457200">
              <a:buClr>
                <a:srgbClr val="000099"/>
              </a:buClr>
              <a:defRPr/>
            </a:pPr>
            <a:r>
              <a:rPr lang="en-US" sz="1600" i="1" dirty="0">
                <a:latin typeface="Arial" charset="0"/>
                <a:cs typeface="Arial" charset="0"/>
              </a:rPr>
              <a:t>The federal government needs to help people pursue life, liberty, and happiness.</a:t>
            </a:r>
          </a:p>
          <a:p>
            <a:pPr marL="457200" indent="-457200">
              <a:buClr>
                <a:srgbClr val="000099"/>
              </a:buClr>
              <a:buFontTx/>
              <a:buAutoNum type="arabicPeriod" startAt="4"/>
              <a:defRPr/>
            </a:pPr>
            <a:endParaRPr lang="en-US" sz="800" b="1" dirty="0">
              <a:latin typeface="Arial" charset="0"/>
              <a:cs typeface="Arial" charset="0"/>
            </a:endParaRPr>
          </a:p>
          <a:p>
            <a:pPr marL="400050" indent="-457200">
              <a:buClr>
                <a:srgbClr val="000099"/>
              </a:buClr>
              <a:buFont typeface="+mj-lt"/>
              <a:buAutoNum type="arabicPeriod" startAt="4"/>
              <a:defRPr/>
            </a:pPr>
            <a:r>
              <a:rPr lang="en-US" sz="2000" b="1" u="sng" dirty="0">
                <a:latin typeface="Arial" charset="0"/>
                <a:cs typeface="Arial" charset="0"/>
              </a:rPr>
              <a:t>Secure the Blessings of Liberty</a:t>
            </a:r>
          </a:p>
          <a:p>
            <a:pPr marL="857250" lvl="1" indent="-457200">
              <a:buClr>
                <a:srgbClr val="000099"/>
              </a:buClr>
              <a:defRPr/>
            </a:pPr>
            <a:r>
              <a:rPr lang="en-US" sz="1600" i="1" dirty="0">
                <a:latin typeface="Arial" charset="0"/>
                <a:cs typeface="Arial" charset="0"/>
              </a:rPr>
              <a:t>The federal government needs to protect peoples individual freedoms.</a:t>
            </a:r>
          </a:p>
          <a:p>
            <a:pPr marL="457200" indent="-457200">
              <a:buClr>
                <a:srgbClr val="000099"/>
              </a:buClr>
              <a:buFontTx/>
              <a:buAutoNum type="arabicPeriod" startAt="4"/>
              <a:defRPr/>
            </a:pPr>
            <a:endParaRPr lang="en-US" sz="2000" b="1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673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719264" y="228600"/>
            <a:ext cx="8110537" cy="91440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en-US" sz="2800" b="1">
                <a:solidFill>
                  <a:schemeClr val="bg1"/>
                </a:solidFill>
              </a:rPr>
              <a:t>Notes:</a:t>
            </a:r>
            <a:br>
              <a:rPr lang="en-US" sz="2800" b="1">
                <a:solidFill>
                  <a:schemeClr val="bg1"/>
                </a:solidFill>
              </a:rPr>
            </a:br>
            <a:r>
              <a:rPr lang="en-US" sz="2800" b="1">
                <a:solidFill>
                  <a:schemeClr val="bg1"/>
                </a:solidFill>
              </a:rPr>
              <a:t>The U.S. Constitution                                    #10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2281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76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mtClean="0"/>
              <a:t>How the Constitution Limits Power of the Government</a:t>
            </a:r>
          </a:p>
        </p:txBody>
      </p:sp>
      <p:sp>
        <p:nvSpPr>
          <p:cNvPr id="48131" name="Text Placeholder 2"/>
          <p:cNvSpPr>
            <a:spLocks noGrp="1"/>
          </p:cNvSpPr>
          <p:nvPr>
            <p:ph type="body" sz="half" idx="1"/>
          </p:nvPr>
        </p:nvSpPr>
        <p:spPr>
          <a:xfrm>
            <a:off x="1858107" y="1600200"/>
            <a:ext cx="3886200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Forbids bills of attainder</a:t>
            </a:r>
          </a:p>
          <a:p>
            <a:pPr eaLnBrk="1" hangingPunct="1"/>
            <a:r>
              <a:rPr lang="en-US" dirty="0" smtClean="0"/>
              <a:t>Protects against ex post facto laws</a:t>
            </a:r>
          </a:p>
          <a:p>
            <a:pPr eaLnBrk="1" hangingPunct="1"/>
            <a:r>
              <a:rPr lang="en-US" dirty="0" smtClean="0"/>
              <a:t>Can’t tax exports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Various Checks and balances</a:t>
            </a:r>
          </a:p>
          <a:p>
            <a:pPr eaLnBrk="1" hangingPunct="1"/>
            <a:endParaRPr lang="en-US" dirty="0" smtClean="0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308" y="1752600"/>
            <a:ext cx="4923693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123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way to change the Constitution.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3419474"/>
            <a:ext cx="4905332" cy="319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21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0" y="554831"/>
            <a:ext cx="4800600" cy="946150"/>
          </a:xfrm>
        </p:spPr>
        <p:txBody>
          <a:bodyPr>
            <a:normAutofit/>
          </a:bodyPr>
          <a:lstStyle/>
          <a:p>
            <a:r>
              <a:rPr lang="en-US" dirty="0" smtClean="0"/>
              <a:t>Bill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– Freedom of assembly, petition, press, religion, and speech. 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– Gun rights</a:t>
            </a:r>
          </a:p>
          <a:p>
            <a:pPr marL="0" indent="0">
              <a:buNone/>
            </a:pPr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– Quartering soldiers</a:t>
            </a:r>
          </a:p>
          <a:p>
            <a:pPr marL="0" indent="0">
              <a:buNone/>
            </a:pP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– Search and seizure</a:t>
            </a:r>
          </a:p>
          <a:p>
            <a:pPr marL="0" indent="0">
              <a:buNone/>
            </a:pPr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– Trial by jury and self incrimination</a:t>
            </a:r>
          </a:p>
          <a:p>
            <a:pPr marL="0" indent="0">
              <a:buNone/>
            </a:pPr>
            <a:r>
              <a:rPr lang="en-US" dirty="0" smtClean="0"/>
              <a:t>6</a:t>
            </a:r>
            <a:r>
              <a:rPr lang="en-US" baseline="30000" dirty="0" smtClean="0"/>
              <a:t>th</a:t>
            </a:r>
            <a:r>
              <a:rPr lang="en-US" dirty="0" smtClean="0"/>
              <a:t> – Speedy public trial</a:t>
            </a:r>
          </a:p>
          <a:p>
            <a:pPr marL="0" indent="0">
              <a:buNone/>
            </a:pPr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– Trial by jury in civil cases</a:t>
            </a:r>
          </a:p>
          <a:p>
            <a:pPr marL="0" indent="0">
              <a:buNone/>
            </a:pPr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– Cruel and unusual punishment</a:t>
            </a:r>
          </a:p>
          <a:p>
            <a:pPr marL="0" indent="0">
              <a:buNone/>
            </a:pPr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- Unlisted rights are also included</a:t>
            </a:r>
          </a:p>
          <a:p>
            <a:pPr marL="0" indent="0">
              <a:buNone/>
            </a:pPr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– Anything not listed is reserved to the States, and the People. 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365125"/>
            <a:ext cx="54483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First 10 Amendments =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602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 of Law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written law will govern </a:t>
            </a:r>
            <a:r>
              <a:rPr lang="en-US" smtClean="0"/>
              <a:t>the land, no exceptions.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02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Constitution</a:t>
            </a:r>
          </a:p>
        </p:txBody>
      </p:sp>
      <p:sp>
        <p:nvSpPr>
          <p:cNvPr id="23555" name="Text Placeholder 2"/>
          <p:cNvSpPr>
            <a:spLocks noGrp="1"/>
          </p:cNvSpPr>
          <p:nvPr>
            <p:ph type="body" sz="half" idx="1"/>
          </p:nvPr>
        </p:nvSpPr>
        <p:spPr>
          <a:xfrm>
            <a:off x="812800" y="1600200"/>
            <a:ext cx="3771900" cy="4419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/>
              <a:t>This is a framework or skeleton that sets rules for government</a:t>
            </a:r>
          </a:p>
        </p:txBody>
      </p:sp>
      <p:pic>
        <p:nvPicPr>
          <p:cNvPr id="23556" name="Picture 2" descr="http://t3.gstatic.com/images?q=tbn:ANd9GcQ_E3-Bqhw_48D6SaKA34bMkB-Qn1En0Tt-KmwxTFev3unQ8xe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15" y="2273301"/>
            <a:ext cx="6707261" cy="440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033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1723" y="0"/>
            <a:ext cx="6386977" cy="6714515"/>
          </a:xfrm>
        </p:spPr>
      </p:pic>
    </p:spTree>
    <p:extLst>
      <p:ext uri="{BB962C8B-B14F-4D97-AF65-F5344CB8AC3E}">
        <p14:creationId xmlns:p14="http://schemas.microsoft.com/office/powerpoint/2010/main" val="337227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128" y="88900"/>
            <a:ext cx="4729054" cy="6176963"/>
          </a:xfrm>
        </p:spPr>
      </p:pic>
    </p:spTree>
    <p:extLst>
      <p:ext uri="{BB962C8B-B14F-4D97-AF65-F5344CB8AC3E}">
        <p14:creationId xmlns:p14="http://schemas.microsoft.com/office/powerpoint/2010/main" val="388261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200" y="-78091"/>
            <a:ext cx="4751491" cy="6255054"/>
          </a:xfrm>
        </p:spPr>
      </p:pic>
    </p:spTree>
    <p:extLst>
      <p:ext uri="{BB962C8B-B14F-4D97-AF65-F5344CB8AC3E}">
        <p14:creationId xmlns:p14="http://schemas.microsoft.com/office/powerpoint/2010/main" val="80962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Anti-Federalists vs. Federalists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sz="half" idx="1"/>
          </p:nvPr>
        </p:nvSpPr>
        <p:spPr>
          <a:xfrm>
            <a:off x="6477000" y="1371600"/>
            <a:ext cx="3886200" cy="4953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Federalists: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Supported the new constitution. 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Wanted a strong national government. </a:t>
            </a:r>
          </a:p>
          <a:p>
            <a:pPr eaLnBrk="1" hangingPunct="1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1752600" y="1379539"/>
            <a:ext cx="4343400" cy="3816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3200" dirty="0"/>
              <a:t>Anti-Federalists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The Anti-Federalists </a:t>
            </a:r>
            <a:r>
              <a:rPr lang="en-US" sz="3200" b="1" dirty="0"/>
              <a:t>did not want to ratify the Constitution</a:t>
            </a:r>
            <a:r>
              <a:rPr lang="en-US" sz="3200" dirty="0"/>
              <a:t>. 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Wanted States rights</a:t>
            </a:r>
            <a:r>
              <a:rPr lang="en-US" sz="2000" dirty="0"/>
              <a:t/>
            </a:r>
            <a:br>
              <a:rPr lang="en-US" sz="20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3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and 2</a:t>
            </a:r>
            <a:r>
              <a:rPr lang="en-US" baseline="30000" dirty="0" smtClean="0"/>
              <a:t>nd</a:t>
            </a:r>
            <a:r>
              <a:rPr lang="en-US" dirty="0" smtClean="0"/>
              <a:t> Continental Congress’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Legislature during the Revolutionary War</a:t>
            </a:r>
          </a:p>
          <a:p>
            <a:r>
              <a:rPr lang="en-US" dirty="0" smtClean="0"/>
              <a:t>1774 </a:t>
            </a:r>
            <a:r>
              <a:rPr lang="en-US" smtClean="0"/>
              <a:t>-1781</a:t>
            </a:r>
            <a:endParaRPr lang="en-US" dirty="0"/>
          </a:p>
        </p:txBody>
      </p:sp>
      <p:sp>
        <p:nvSpPr>
          <p:cNvPr id="7" name="AutoShape 6" descr="data:image/jpeg;base64,/9j/4AAQSkZJRgABAQAAAQABAAD/2wCEAAkGBhMSEBUUExQVFRQWGBcYGRgVFxgYFxccGBgXFxYaFxwYHSYfGBojHRcXHzAgIycpLCwsFx4xNTAqNSYrLCkBCQoKDgwOGg8PGCwcHB8sKSksLCkpKSwpKSwpLCkpLCkpLCwpKSkpKSkpKSksKSwpKSwsLCksLCksKSksLCkpKf/AABEIALgBEgMBIgACEQEDEQH/xAAbAAABBQEBAAAAAAAAAAAAAAAEAAECAwUGB//EAEUQAAIBAgQDBQUFBQUIAgMAAAECEQADBBIhMQVBUQYTImFxMoGRofBCUrHB0RQjgpLhM2JysvEHFiQ0Q1ODohXCJURk/8QAGAEAAwEBAAAAAAAAAAAAAAAAAAECAwT/xAAkEQACAgICAgEFAQAAAAAAAAAAAQIREiEDMUFREyIyYXGhUv/aAAwDAQACEQMRAD8A8et3KsL6b1Qhq1POkzRElHP40870hpUmAGo2/CpsdDRAH1yqQbw6ec/KoF+v40vj8TTAkrnzjT8f6n409tdB7qYr61JN9j86AJ27ZOm+v6VO1bzHT56UrR10Bnb46fhU+gg/OoHRU6R5/RqFxzUifX41LLPL8aYUNOn11aoH6+FTZPL8f0p1tfWtMKINPy/r+dQZNKI7g9D8GqT4cn7LfBqLFQABSK/Xwq/9mbXwt/Kf0qy3gX+438rU7QgYIatT6/8AeiU4e8+w38p/SiF4a86W2/lP61Lkh0Bqp1+uVStrDAnrz9K0V4XcO1s7/dA/Or14DdO1o/8Ar+ZqckFGQ9yQae0RJ1+szfrWyOA3jobfxKfrVtvs5dGyj4p68qM0OjBvDTfr+B/Wp4fbfmfma3/937nML/MP0qxezd0CBlA/xR+C0s0GLOfdwDv935G5PyIqSXBlG+w5eX1rXQf7tXOZT+dvyWqn7NPPtJPq/wClGcR4s5y5eGYnbU/51b8jRCk51MH2lO3mK2H7Pv8AeXlzamXgDZh4l3HNzzHnSfJEeLM17JOh+9OUQZnqdfgNfjWnheEk63PCOSiB8fu/jW3a4ctuIEmImPkB9kenzqd1FRc9xlRerED1333rF8l6RajXZTYsAAQIB2A0opbUkCNNqqwuLsXHy27yXGiYVpMD/WjMsNI1E+/r+VZPvZRyNztfh5P7m5ueaj5TpSrjb/iZmGgYkgTtJmKeuv4omWTHtrU5191NaWrABB9DW5KWilb+uu1HL7HurPVNaLw7Qh99SxoktWKtUg1ctICXvOlXIKgu1XADlUjJ29dOVTyVBDpV4OhqbGDJZ1896MTDEqTyH51CNdqJtrIpWAPeSIMEjnG4/X3UVYw4ZQVMg1auGJqixc7suQDG+XYGIzFehgsf4T61NlUGW7MGKIyCoqmcZ01Ec9xOuo5aa1C0ZYqNSIn3/wBdKixpDMmtOAQPfTsDO1WKszRYUKxZmirOFFDpi1R0Un29J5DWB8TPwrbxGWypZ/co9o+g/PzqLYAzqqKWbQCNd99BHU1fhWLrmy5VPsg+1HUxos9NaAt4jPdtMygAgDKYIBYsVy6T7OXfz5Vv9z0NDAFa2BSNrnUiKmiT5aVIyl7ZBFTt2d5PrVxTWT1/OniJoAoy8jVJQUS66iqgusGmALiRtvVSp4pq68hnWq8u8dKQF/HbhtWbtxYzIpYSNNxvXmuNxdy82a4xb+83If3VGij0r0XthaY4K4V+zlJ81kTPvjTyrzgD8vwM/OujiqrCrNHsAYxg13tv+Rr0DEXMrdNfwrzjsn4cdb9bg/8AV/0FdrxPE9dyeVTzK5Ex0jzTieVb90LIUO4HoGMUqoxbTcc9WY/M0q6aIsttvpz+hU2FVgCBT5t6sXggtF4Yfu2+vreg5ozCnwt9c6ljQwFXJ9RVailePSkIuQURaigSrD7Pz/rTy/T5/wBaVBZpoB1q8bAzP5VjLff6J/WrluPGg+f9alxHZrgT0q6woESY92nmKxLV64TtGk6k7fGugwWDYJDHMTuNSPTXlUSVFLYbYSV0gjlGtUXuH5lMTMzG+ogc+u0TFWWvA+hIURM6wOo6xIPuNFYXFKGZbngZTHVYgmQRyjWY5isW66NDDw99klxsihSANCQgVVaf8JMHXQ7Va2ItXLUoBbuj3SNZg8xMef41PjGGAfTUMpjISQY2O+p1PujSsrBWgWIJ3VgJ5E6ir09mijaNDCcTKqQyzrGh00nVeYGm0elSu4i48ai2kjyHv5n0Mz0FBcMfuy2ZVMkgTyO4PodR7vKnxOKLMIEt5gaeg9lR60VvRFHRcL4hasL48j3WYkMRO5PibmBtoKqxik4lDebLJYOx2yhQ0LvoY8MdR1rnA5DpLSQRJHmeR+t66NsP3ioVYkm7mtKx/dhdA5yneW05SE2qccWXKNUzd7P8PFy2t9h42ZmWdl0yiB5RA8orYa0FBJ2Hwq/AYeLlvDLIYWs8sDlyKchPViW5eutWdoLFuy1lTLsWkk7Rog02GrTtyqWntmF7oxLGa6xKA5ZPiOg/h6+u1GLhlQake8gUL2p4KjobnhDgKssqsCuvJgetcnhOCXbitlazCsV/sU5fw8xB99EYqW7HZ2V+5bB1dN+bqPzql8ZZ1JvWh/5E/WuVfs1eI/tEH/jUflTf7v3B/wBdR/CoqlBeycmdQ/E8P/37X86frQ1zi+GmTftfzD8jXNPwW4P/ANj8NfhQeKwWTTvndzsNYOoEGD61WC9hkztC6vlZGVl5FTI6VRG/kKbh3DltoAPtCTPWrBaIk+U6Viy0W9pwf2G55hf8y15aUkT0Hy/I16b2weMA+sSbfzM15aH0OoAPnpXRwrRSYbwJgMZa2AzHmOYb9RW7xPHy3lXJWMSe+Rhp4lO/51rYzES2/wBcquUdpmdnPYpYdhroxHzp62msITJUSdTvvz50q0syox1bQGktTX2agasCFGYc+Fvd+IoaPyojD6KfUVLGiYp2SdPraaSNyqQWpGSL6Hf3eU/rVYvjr8qe5pPv/AVShpiCFxC/Qq1MUnMn3D+lCZ9Kgdj9cqVDo3LeCZ4ya+GdwI1iultW9IPT8qzuzwl/S0P8wrauW9dN53rmnLwWkRThwLEzuIjl9aUBcAKhT7auqhiRlyEMq5jyhjAnkRr4a3bJ0iq8VwzOMwHiEEZtQecEcxoNKzTLRh4rC5vAAVKCZggltMx6wCYHkAedYd6yQDMyDXQWbeW6JUCfCVgrAPIxodNj5RyqWMwG5/Hn19DVZU6NIvRyZuMCSZnn50Ut37KqANo5nUb/AF+lW4nAHVo58vKlw3hxcjkJ329wrXJVZoq7BgviiOnqfr8q9B7DcMy3FvX2CraWfGQFtoJ1cnTUsY9T1oDBcGRGUnc+yNyevMnTyFdNwThOHu5rl5w/cn+xLaFgJUuntHoAd99qwzzaSI5JWtkjx438fcvYW0962ljus/sJOfOTLcojlO5iK0reGLlbl4K12NwDC/3VB5DqddzvVPZ3DMmFW2y5CzNcubeJ2aY00CgZRHkOlQwnEXxFx0w6oVWRmctDEbwF1qpuznr14J8YwXe2ygMFiu+0ZgfyrjuJtbwuFLtaFwi81s6keh6culdngL5clXUJcQgMFbMIIlWUwJU+YkEEcq4Ptuf+Ecf/ANbfnv8AGlx90DMS72utk6YVB6sD/wDWqG7VaaYeyPWP0rHG9K5t7q68UKje4Zxpr15U7qyAZmFGyqWMaeVdHgOHC68+z3YRoA0MlunpXF9mG/4pPS587b16DwCZcf3U/wA9yseTXQ4h1+3B05aVQgEn0NG3hM6/U1mPoSfWucsXaG4pwVzMB7A5c/snXmDGteUXSFMj0+Yr1J7tm4VtXmi3CltYnVQFkbAkisPtvw3C27KmzZVAwJDDNPLUEkk7jQz866OF1oUtI4LNBB8x8iK0bjS0+6slqNz11NGBYTrTUOTSooLHtjw1F1099PaOlRY6ChA3o6DhHYjFYi0LqIArGFztlLf4RqSNDrpQrdnsUBcAsXD3bZXIUnKRuDpvsfQg13vZrilxcJbcW0SyoUznJchTBITksruaAxXEQMHmJcLce7cBF5lNxgGQsz/9RgQpCj2TGkVzfLK6/Jqoas4FXHWiFbSvQv8AZ9h8PbwLXHsrca4z53dVdUVTCghuW503gzynmO0HD7ARL1qbdy7Nw2BqltGMoqmNDlIaD57VeabomnRhXPy/Sq1p2fX66Uy1oJCUUnGh+uVSAiisTwq5btJcZYS4JUyJI9AZHvpWUdN2YPj/APGP8wrdv2M3xrnOzN8ZjP8A2/wZa32xXMmB56CuOf3FpaDrSaD51RiOJC15noNyaxOMccBXKjECRLAaATrHWrez2GtXmY3GZoIjNsRsJ0g86WOrGEWC995VO8faZi1b9/2z1rRu9nrqp4nDNGoGmvlIM6aa1tWiBosADyonu55/R/KpbFZxljDiEBGs6zyIYfkB/NR+GwCX37m2wVg2p5KxWSD5xRt3gThlACsvMyBuQSfhPyrB7FYK42Nv3Ga0t21dzm22bO4DMz5RpCgEa6x0jUSo3b9Gjl6Oo4XwW7h8WLdzI+ZMwZQNFDeKAwkHUfLflm49/wBoxd1rt/LatpdJ/Zg63Att1VA2+aWz6j7h2oK/2gFnGXLyL3gLNmJuse8DMoCrr4YKkgj70wRpQfDuJ2/266Rey2r9mLTXstosPC2VnUZFaS4zNoSupE1sovwZv8nTdn8UXGJwou3WZAMrXgRcXOCDm0EhWHzrO7Jf8tild0dO97pu7bwAgSpzgjRgdJjUHpWLc7ZjB97ltMca7MrG7JFtAZUbyx8ttOek8n2Z4zdw98NaY+IqrputxSdUddmB860XG2n4Iy3R6t2ZwJ/asRfGVUc5AiHMrFIlxyGpgAdDUF4PYxAvHFGLK33YS2RSRoSWkQBtHnUeHcTXC3Etu/8Aw94G7hrjwqqhlmssdgyTprHLoKzMNxlL13JbuBs5uAW4kOc5aVDaMxBkLv4YB5HKpWXo5LtTw/D2cSRh2BtxtObKeYBkmPUzM1jMugPrWj2i4h3l1yTrm5qEJnM0su4PjjXpWep8Px/EV1q6Vi10GdmF/wCLtfx/5Hr0DgTQz/4B/nevP+zxjFWvU/5SK77hLjMY2yf/AHI/OsuUEa2IbQmsnF3IBPlpReNxM5UEszTCjUnKMzR5Aak1z+Ox47rvSQPEUCT45Gns+oiudRssqwnESt7KssXBARVlnP2VH4+o5msPtFxC6FNl3JYlma2SCbZJB8bD/qEwSkkLAB10AdzjJS8lwTKHOvkwnJ8Ggn/DWt2X/wBnpxVnvbl7ugxOQZMxcDdpzADWfWK61FQ+qRjKTekcW9bfZjgZxeIFuSEAzOwiQoIGk8ySB7/KrO0vZJsLqtxbqRMgZWEmNVJM69CaD7PcSNm7nM5D4XAjUE6ROxBgg8iK0buNxM497O3PBOFrocsjQzcvTI3mDHwp6Ia3r/zVr+I3A3vHdGD5SfU0q4sn/r+nV8aPMbTwK0uBcLGIvpbZsqmSTzgCYE8ztWo3AMKb7jvrqWgiMp7pixLawAeUa6679DXWdibGHw+Ee41o3LntEqo70qSciqCdPCAYB3JmdK6eTlSjowjB+TK4vjjYYWbXhyIpteL2chBIHUwSdd5b328S4bYtthQJXC4nL3toFsmcJ+7uLrOfxawdxEwYrN7SILl281sOps3Ccj7wVGcb7Bg0eXlWeWbEW8HazAE3HRZ1gZlg+gltKzguv6VLyPZ4qyK9lWyLHdsB4gwk545awG1mDGuk1d2n4iLyq9pnNqSmU7KyDQATqCkEGAYJBnLJ7/jHZPhtjCsxsyyjRs10u7nYSh3ZoERzrDvdk+GvcujNespbsi48MWRG5qcwJZocDQ01KN2L6qOc4suFsWXs2ct5ywm5cUh1AM/uyDCbGQQZzeVc8taDC1N0u1y4c2VDItnSPE8zqNBl+ZrWTsjamyn7R+8bN3kociZVYwpHtRlIkc6vJR7BJt2YNqcwygM06AiZ6SOdd5xPAYcjDKwZ2Z1Vibh8R8JIy/ZUwwGUKIbqKj2V7LPZ7685QJrat3Zn7ZR3VTyMaTGx5a1XxHs/fv3Ww9nLc7tVm5c/dxJjwyAc02/szopNYzkpSr0WtIl+1W7dvFNbtoPGCwUa2l7vwatAEudoljMTFUixnQTrMETqNefnTYq3iLuDuWu6Zr37UTiHOULn0A8Wg+5PISToDVmGwF/DFrV8TlVWBty6qCcpzEDwgHr1qWlX5KTJf/GKUZIPiIJbnIM/lRXBMF3K5ZnSSYjy9a0MPw5m9kFtJ0FSWzC5tIJgE7T0Hn+tRk6oqkGWPratXCvQGAwbFHfZVEkmABAk7+VQxfFVsozTLKpKqQfERyB2bWJA5TSpsWjL7V9u2tO1nDhe8X2nYSFPNUGxI5k6A6QYrz5eIXswvC4/els4uA+IMCZYnrUeMYggsTJZiST1JMsT8fnUMGwCAH/QDp8SfjXXGCiiPNHccJxtvE4e89wAYq1F1yAFW7bkS+VRlW4uYgkAA5gT5c72mNuLSJr3efT+40ET6nM38YrNw/FCtwNyIynfUMuVpiNNZ91DXrpEgnaRofd8IA+FOMd2KVDcW4i9+4HuHMwREnytqEX5Ch8Hcy3FYzoQwiJ01WJ8wPdNMTJFQgyBO2g95kRHmfnW3gx8nVdquJrcsoozeC67J90JcEkR1DgkeTGuXF0jUEg7yJBEdOlaXG40jkf6ULwSzZe8q32ZLZmSsSDBy79TA9/SaiCSia8v3j8dx4v3jcjV1tlvN+7QXT73DH31Xg7uuU9NPXp76J45hbCNFliwBIksDPIbacvnWVmq0rRneLNng5jEWz/e/L+tdpw/EhDmJ0ysPL2l/Ws3gqYYcMa6batelpdiwKMB4QkKQdx033oyxjsOndg2czrbLsLjZluEqjNpMBQGnY+yelcs3ZukCYTjtu9iyJ8As3RmYAqDo8kHceGCQDuNDFZ5wpucOuuXOay6yo9lhceRy0Ktcflz91FcCxlkftl0WreYtABSVtqVc+AE/aZcsHqo61zv/wAzFq8ijw3ShjplbMNvhVqO9eKIvWzKd5Pwr0/hfEBawahLjXVUaZvAQsagHodwDqARXmFm1mYCQJMSxgDzJ6Vr4njZtk27V3vLagKjOgA03ZUOmvIsCeehq+SGVIiElG7Cu1HFVuZQAwIPiDHXaDO8EbQT5xrWOcQpJEQpj3AT89apxdy4WzXcxZvFLbmdj8KHBq1FJUQ5bPRcN2ls5FzWwWyiSV1JjUmnrgFd40pVl8C9mvzGzgLlzxMCyqYKtHMApJGbTws3Wuo7PWP/AMfcuWx4rTFnDeHvUGVQQ0EK+ux0INc7hsePEp2yhI92/wCFb9/iqpwxlQqGuZkgnxQbwcwBv4ef+lZcltpV5NUsVaZytvi7K9wnxEkg6ztMCeYEnlFVcKwr3LyC2PZIbUSqgEElh00257c6GmFke7410nZ7iSILiIIF0Bhm32grPkZAraTxVpGNX2zYx3E1e0LVpcjkgAWzlN4BgZXxf2okGCYaRlIMTnJxsqb6XHYF5CFs4Tw+2hDa22MKpJBgoAdNay7t0i53dwKwAIB3nxZhqNyCW/mNB8Y4215p5kLmJGrMoK5z1ZkgMftESddaiPGuinNoa7iX71xezB85Yh9w5ic068hPWK3uFM93GobFvPFvNcBYqqlgcxDGcsTK6HU7HWeSv3ixliS0AEkydNBv0AA91dN2E4ytq6yOYFxMs+amV+RI91XyKo2iYPdHR8cwzthxZtN3jWbZchlAJTLnzWyRl9lfZBB1G81RwrjaqlxyQTdjwof3fsCR4jMk5tyMpIEwSaKwlrEtbS2PAVRlLOAQRmAQSNJIiZ6ERXCfslz94UIYWjLZIKwfDmEenSueEVJUzaTo67DYm7cwTr4FK3DmVS65e9DNJKk5hrEGcvhGtCcdxmV2MiLogeEqSFZxczhdRcR8xKnyILAio8B7UGxhLuRZul0ImOgAlT7YkbefLSsnimPTvbhcC87NmDDw2pYeMqqgD2guvODPWqjDbtCcq6O+4bxgwVttOZCbcEhrrKR4VIO8A6aSSQDNYaY5jhrTFybSXUVzLyrEsVZl2EiIaPsxvNc3wTjPc30fUKtxXAX7JH3cx/E+tQ4zjEZz3TOVJzHNE5mIZhppAZm+tSLh2GerO7w3aBcUj4VJLOZtBhC3CFOZPFOW4RnynQHQSDEj8UxiXcPZfvc+GGYTmYm1cdCArI3sMDLbeKTGgriMHxF0AZGgrGvMEGRHnOtRw997aHRhbuAAyDlbKcwgkRIOunXzq/iS6IzKsbdIlW9raRsRoZHUGJqViYDQYmP7ug9n18uhobNmieR+XP8AM12PZvtRh8JaZe5ZyxJzuwDRoB4VHgJUDUE/jWkm0tIUds5bE3AahhsK9xgFE8zJgDzJ5ClxbGd5dZtYJ0kKGiTGbKACYjXnU8NeKrBkZufz0+Pzq+kK7YPi7BRirbjzBB8wRoR5iqlukEEbinv3pY9NtatNpcimRm+Q8jVEJW9Gtw7hd/HllsW5ZVzNqAoExuevTfQ9KxGQqSCII0IO4I0INbnZntY2CZsigrcgOASGgBgCjfZIzSPMV2eG7P4XiVgvrbvEkhxaFtjEAlwDkuKx8WkZWLAGNKycsXtaKlct+TzK1aLGB6TBO/oDRN62cPcDJcDEEwR5AZgw10OaOYOter4DgzWbH7M2IwwthSrWycjXCYksxOk9Nd403rD7Sf7OrHhuYNrl1AP3ltGS9c65kgiRyI32PUUlyqTpicaRh2OIqiOif8viE0RgGFsqTm9GVpAffK884oHAjE4h82Htue7t93KDKFXu2WXbQZiufUnnHIVtYXiZwyrZSzdXPnDo2Fi7dUkRqWY7CDGhjbnXRjD32snD4a3bw9uddM9w5oJ1fKAJ01E6RyqXLEq7RwHBbF1e/tiEa4gtnO0BZdGLECTIAIB5ZtNaw8TbyuyyGykiRMGDEgGDHqK0MfiAjt4rhcEqwYIASrGQQCQRIrd7S4i2vD7dhEA7u5bOfQl2a0z3GHOMxjzyitMqf7Jq1+jjCdKSrJA66fGmq3BkC4pOwYH4a/lWpn5LMcQbjRtJA9AYHyihgaRamoQNku9PWlUYpUAG4NZnf3VbjHuZVVpg6iRqQYWZ3jwx7q6Pjly2to4dTbds4dSmW4LXt94quIgMSpIE+xyNcxiMy6MAPeKyi8tmzaSorxJ0AFNZvQvodPKd/wAPnVLGmU1pWjPLZs2sbnGVj6GeY5gnY1nFtZU7RB56VKVM6asdhOgqd2yoXQkydQfxqUqKuwriOBc2FxHgKMzCFEMpEDUAeyY0M7g7VPs9wfv3abi28gzHMQCV1kidNNJ8jPKoPjUGgRYGgnX61M++krm8O7RBJ10AG3n0qd0NJXZq4jh96wQTcN61lDkKVZwpEozW22Hn8Y2rc7Ldj8Qvd4rD3bYtsJUXMzMUOhDqBlLb7HeuFvXbtshGJBSQPIEg6eUiY/U1r4HtriUS1bDKLdqPAq5e8AJMXCPEw16xUOEq0PIM7SYG1Zu3ALjd6GcMi21t2wykrJGczIJ2A9Na5Rn23MVdcvkk67mT5k7+7Whq0hGlsmUvRNbmulG43G94qeC2hA1KLBPLWOekz571nVeRqPd+U1TQk2anFOMjEC2DatWhbUIO6WCQPvE79dZ1+FF8a7Ud7FsWUCICqZ3uXGUE7+JgufXfLz5Vji8hGXIJ5MJn36wfhVd27131pKK9DZXIE6bwPnr+FWttQ7H5f1q8naqoIspO5rq+OdoRdwiKQGOS3bluWRLbFkHIq4upO0XDvXLWtzV2Dwue6qfeZR8Tr8qmSXb8Di/6GreKJ3TAaQTp97K34RQV0LyGv+s6Ud2iYftmJjbvWA9AT+lZ1ttfU0RWrBsnw/G92Se7t3FO63FzA78wQynzUivSOyvbCy1rILr4V0UkWyLdy0wH/bzKGn+6WnzNeWzE1IGicFJEJ0z0ftd29trlt2O6uuP7RzZUWyZBIgyWPI6wJOpNa3Y3C4S9ZF+xZtW7gOVh7RQxBUM0kAzIPRo5V5CaN4dxq9YzizcKZwA0RrG240O+o11NRLi1SHl7Pcr2IYaAZQfujU+p5++vPu2XatBb7m2A1wEnvVJHdmdRbZCJPI/Z8jXNY7tli7qlXukgrlIAVZGkkwPaManzPWiOB3+HWyrXlv3GUhiIXu2I1iA05eXi3HSojx47eysk9IyeF8avYa5ntNlY7yAwbn4gwIO/rUuN9oL+KYNeecs5QAFVZ3gDrA1MmqeKMjXXe2xKszMAQcygscobSJiNpFJrSKiMQzFp5gAZSARsa6KXdGaAoqdtNCfL5nSp3Lyn7PxM/lUGckUwK6VKlTJJRSpppUh2Woai51PrSpGmIjSp4pAUAODRdu2CJ8R+EUJTg0miotLssdAo1Bnr01jb3UfbF1ba3wPCGiQRvzBAMj/Q1msaLweKKhgNQwgg7HcA+onek1opPYbjMWuIAnRvnWS9oqYIqIo3AcQCH94gur91jE+tKsVoG1LsDBpgtTMHYRPnoNeVJvLlVEkcoqyZ25VECrEtnlQMgBTxrVy2WJouxwonXrUuSRSi2ZjLU50863rXAQdzFdX/ALQOC2ESw1q0isWKsyiCRkJE8uvKs3yq6LfG0ebWkI19PnXT9h+HC5fd4B7q2Gjoc0/GFYfxV0XYHhFsW7ty4oYE5AGAIgDWQesx7qyOHcVTCY7FZVW2jrdRYHhVkZWSPKUI/irOU800hqOLOSxl8PduNyZ2PzJHyqlN628R2Zd3utZBIBLJbIPeNbJnMF5AArodSDoNKxI0Pwroi01oyd+Su5vTTTuKiRVkDmlTU8UAKmNOaagQwojGmMiD7Cwf8RMt+Me6jVwip7JlxPiOwiB4QY66GaFuWwBAUE9SZPPlt+dTdmii6AjTk6VM2zO1RuLBqiCEUop4pUCGpU8UqAC8DhO8JWY8JI9RtPkdp5T0mqGFPZvFSCpgjX/XrUrrggQIOs/69KVOx+CqlSpVVCHpClSFAD09s601ICkNDsNafSnCGrreCc7A0rHTKFFWrt9eX6Vo4TgFx+UetbeB7I6SdfdoPjzrOXLFeTSPHI5dFo7C4YtsprrLXZ5By/CibPCwvTl00rB868GyhRzljhbk6iK1LXDcu4+VamVRzHxAqL5YnMJ/xD8qxc2y1oFfDSunSieM4rvVsA6+Iz6i24od8WAPaXXbxDSsvF8fshXRg2dXDKVAOaR4teWhYeppxTbCTS7N7htzJYZtSA5IA5nKI+dcRffKyksO8RiW1hgwaefMxymtDEdq7ZsXLGRgCWh1I1mIJB22rmssnVgPX+g1ro4uNq7MJzV6N3B9pmRpCA282ZlJOZjEAl9wwmQeXnQvH8f+1YpntIfHlgZQGJCqDIXSZnX30N+1L3QtgD2sxadSDpEddtpra4PftWcO7P4SSDI9twQrJbT7q/aY+W9U0obS2T93bBeJ9mu4w/eM2a5mUMq+xbBB0LfafbQbazWLZxGVgddCDof1mjeM8cuX4Bhba+zbTRV+G58zWZWsE6+oiTV6DMfxJrlw3NZJ8tI22A5Acqot3BJLyT1nn1151VTVdE2FYnEhmmNAABAA2HOB9TVF25Mb6CNahSooLDUxRABJOx5+YB5eVVXMYxqpm8I8p/GoUkkU5EjcqLU1ImnRFipUqYUwFFKnpUAIERT1CpTpQA0081GlQBKacVECrrdgmkwICrQ9XW8F1NEDDAVDkjWMGVWnM6CtPC5/SqhdUaVYMVoIrGTs2iqNvBPESddNvX+lcrxjGZ8RdYHTMQPRfCPkKP8A2siTOwJ+Wlc+TRxw22Tyy1RKauUb7H57b8qHmrHuRpzkz9fGt2jCy0BekxvUBljbp0H+tVi56fXpTZvSigJMB9e+kSKj3n6Gln02HwpiLbSSd+W3WNx6xSgeXx/pVJufQpTQBa1vSYOpieXp+FSvYhmVQdrYKjTaWLQT6k1XbvkT0MToOW240qT3fePQe+gCs1GnzUxNNCERTU+ammmA9NNKmNAEp0pppppqAJTTGmpUAKlSpUASmlUaVADVKlSoENUhSpUDHV6tXEkUqVJoEyYxBJ3qTXz9b09Koa2aJkku9TUxiRSpUqKtlV/FeEid6CJpUquKozk7Y80xalSqiRBqU0qVACJpppUqAHmkDSpUAOWpZzEcqVKgBppqVKgBU80qVAhTTUqVACpUqVACpTSpUAKaU0qVACmmpUqBn//Z"/>
          <p:cNvSpPr>
            <a:spLocks noChangeAspect="1" noChangeArrowheads="1"/>
          </p:cNvSpPr>
          <p:nvPr/>
        </p:nvSpPr>
        <p:spPr bwMode="auto">
          <a:xfrm>
            <a:off x="1587500" y="-850900"/>
            <a:ext cx="260985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981200"/>
            <a:ext cx="4765813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63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Articles of Confederation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The first constitution</a:t>
            </a:r>
          </a:p>
          <a:p>
            <a:r>
              <a:rPr lang="en-US" dirty="0" smtClean="0"/>
              <a:t>Each state was like it’s own country</a:t>
            </a:r>
          </a:p>
          <a:p>
            <a:r>
              <a:rPr lang="en-US" dirty="0" smtClean="0"/>
              <a:t>1781-1787</a:t>
            </a:r>
            <a:endParaRPr lang="en-US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219200"/>
            <a:ext cx="3160486" cy="5106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3132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Weaknesses of Articles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defRPr/>
            </a:pPr>
            <a:r>
              <a:rPr lang="en-US" dirty="0" smtClean="0"/>
              <a:t>No executive</a:t>
            </a:r>
          </a:p>
          <a:p>
            <a:pPr>
              <a:defRPr/>
            </a:pPr>
            <a:r>
              <a:rPr lang="en-US" dirty="0" smtClean="0"/>
              <a:t>No judicial branch, so no separation of powers</a:t>
            </a:r>
          </a:p>
          <a:p>
            <a:pPr>
              <a:defRPr/>
            </a:pPr>
            <a:r>
              <a:rPr lang="en-US" dirty="0" smtClean="0"/>
              <a:t>No tax base , no way to pay off war debt</a:t>
            </a:r>
          </a:p>
          <a:p>
            <a:pPr>
              <a:defRPr/>
            </a:pPr>
            <a:r>
              <a:rPr lang="en-US" dirty="0" smtClean="0"/>
              <a:t>No national currency</a:t>
            </a:r>
          </a:p>
          <a:p>
            <a:pPr>
              <a:defRPr/>
            </a:pPr>
            <a:r>
              <a:rPr lang="en-US" dirty="0" smtClean="0"/>
              <a:t>No national military</a:t>
            </a:r>
          </a:p>
          <a:p>
            <a:pPr>
              <a:defRPr/>
            </a:pPr>
            <a:r>
              <a:rPr lang="en-US" dirty="0" smtClean="0"/>
              <a:t>Unicameral legislature</a:t>
            </a:r>
          </a:p>
          <a:p>
            <a:pPr>
              <a:defRPr/>
            </a:pPr>
            <a:r>
              <a:rPr lang="en-US" dirty="0" smtClean="0"/>
              <a:t>Needed unanimous approval to change Articles. </a:t>
            </a:r>
          </a:p>
        </p:txBody>
      </p:sp>
    </p:spTree>
    <p:extLst>
      <p:ext uri="{BB962C8B-B14F-4D97-AF65-F5344CB8AC3E}">
        <p14:creationId xmlns:p14="http://schemas.microsoft.com/office/powerpoint/2010/main" val="2788622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Shay’s Rebellion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sz="half" idx="1"/>
          </p:nvPr>
        </p:nvSpPr>
        <p:spPr>
          <a:xfrm>
            <a:off x="1752600" y="1524000"/>
            <a:ext cx="3886200" cy="441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mtClean="0"/>
              <a:t>Uprising of farmers upset over border skirmishes with natives</a:t>
            </a:r>
          </a:p>
          <a:p>
            <a:pPr eaLnBrk="1" hangingPunct="1"/>
            <a:r>
              <a:rPr lang="en-US" smtClean="0"/>
              <a:t>Articles provided no central power to deal with such a rebellion</a:t>
            </a:r>
          </a:p>
          <a:p>
            <a:pPr eaLnBrk="1" hangingPunct="1"/>
            <a:r>
              <a:rPr lang="en-US" smtClean="0"/>
              <a:t>Over 1000 arrested, 4 killed. </a:t>
            </a:r>
          </a:p>
        </p:txBody>
      </p:sp>
      <p:pic>
        <p:nvPicPr>
          <p:cNvPr id="15364" name="Picture 6" descr="http://t0.gstatic.com/images?q=tbn:ANd9GcS5CHgsZnmpXlAV_Z-v4bNX2G1ggBOJGrUWHTmPowE9mWmaoUw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057400"/>
            <a:ext cx="436880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276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Philadelphia Convention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Aka constitutional convention.</a:t>
            </a:r>
          </a:p>
          <a:p>
            <a:r>
              <a:rPr lang="en-US" dirty="0" smtClean="0"/>
              <a:t>Delegates met to revise the Articles of Confederation. </a:t>
            </a:r>
            <a:endParaRPr lang="en-US" dirty="0"/>
          </a:p>
        </p:txBody>
      </p:sp>
      <p:pic>
        <p:nvPicPr>
          <p:cNvPr id="2050" name="Picture 2" descr="http://upload.wikimedia.org/wikipedia/commons/thumb/4/43/Scene_at_the_Signing_of_the_Constitution_of_the_United_States.png/400px-Scene_at_the_Signing_of_the_Constitution_of_the_United_States.png.jpeg">
            <a:hlinkClick r:id="rId3"/>
          </p:cNvPr>
          <p:cNvPicPr>
            <a:picLocks noGrp="1" noChangeAspect="1" noChangeArrowheads="1"/>
          </p:cNvPicPr>
          <p:nvPr>
            <p:ph type="media"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856" y="1600200"/>
            <a:ext cx="475163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873626"/>
            <a:ext cx="1054100" cy="99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9123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Constitutional Convention 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sz="half" idx="1"/>
          </p:nvPr>
        </p:nvSpPr>
        <p:spPr>
          <a:xfrm>
            <a:off x="2133600" y="1600200"/>
            <a:ext cx="7924800" cy="4419600"/>
          </a:xfrm>
        </p:spPr>
        <p:txBody>
          <a:bodyPr/>
          <a:lstStyle/>
          <a:p>
            <a:r>
              <a:rPr lang="en-US" smtClean="0"/>
              <a:t>After the Annapolis Convention, the states, with the exception of </a:t>
            </a:r>
            <a:r>
              <a:rPr lang="en-US" smtClean="0">
                <a:hlinkClick r:id="rId2" action="ppaction://hlinkfile" tooltip="Rhode Island"/>
              </a:rPr>
              <a:t>Rhode Island</a:t>
            </a:r>
            <a:r>
              <a:rPr lang="en-US" smtClean="0"/>
              <a:t>, elected delegates to the Constitutional Convention, which finally began deliberations on May 25, 1787. </a:t>
            </a:r>
          </a:p>
          <a:p>
            <a:r>
              <a:rPr lang="en-US" smtClean="0"/>
              <a:t>The Convention lasted until September 17, 1787.</a:t>
            </a:r>
          </a:p>
        </p:txBody>
      </p:sp>
    </p:spTree>
    <p:extLst>
      <p:ext uri="{BB962C8B-B14F-4D97-AF65-F5344CB8AC3E}">
        <p14:creationId xmlns:p14="http://schemas.microsoft.com/office/powerpoint/2010/main" val="173081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679</Words>
  <Application>Microsoft Office PowerPoint</Application>
  <PresentationFormat>Widescreen</PresentationFormat>
  <Paragraphs>119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Office Theme</vt:lpstr>
      <vt:lpstr>U.S. Constitution</vt:lpstr>
      <vt:lpstr>Constitution</vt:lpstr>
      <vt:lpstr>Anti-Federalists vs. Federalists</vt:lpstr>
      <vt:lpstr>1st and 2nd Continental Congress’</vt:lpstr>
      <vt:lpstr>Articles of Confederation</vt:lpstr>
      <vt:lpstr>Weaknesses of Articles</vt:lpstr>
      <vt:lpstr>Shay’s Rebellion</vt:lpstr>
      <vt:lpstr>Philadelphia Convention</vt:lpstr>
      <vt:lpstr>Constitutional Convention </vt:lpstr>
      <vt:lpstr>Great Compromise</vt:lpstr>
      <vt:lpstr>Just like all other conflicts, they settle with compromise</vt:lpstr>
      <vt:lpstr>Notes: The Constitutional Convention                  #7  </vt:lpstr>
      <vt:lpstr>Notes: The Constitutional Convention                  #7  </vt:lpstr>
      <vt:lpstr>Notes: The U.S. Constitution                                    #8</vt:lpstr>
      <vt:lpstr>Notes: The U.S. Constitution                                    #10</vt:lpstr>
      <vt:lpstr>How the Constitution Limits Power of the Government</vt:lpstr>
      <vt:lpstr>Amendment</vt:lpstr>
      <vt:lpstr>Bill of Rights</vt:lpstr>
      <vt:lpstr>Rule of Law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U.S. Constitution</dc:title>
  <dc:creator>Christopher Prusa</dc:creator>
  <cp:lastModifiedBy>Christopher Prusa</cp:lastModifiedBy>
  <cp:revision>16</cp:revision>
  <dcterms:created xsi:type="dcterms:W3CDTF">2015-01-08T12:42:30Z</dcterms:created>
  <dcterms:modified xsi:type="dcterms:W3CDTF">2015-01-21T13:58:50Z</dcterms:modified>
</cp:coreProperties>
</file>